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7"/>
  </p:notesMasterIdLst>
  <p:sldIdLst>
    <p:sldId id="264" r:id="rId6"/>
    <p:sldId id="267" r:id="rId7"/>
    <p:sldId id="268" r:id="rId8"/>
    <p:sldId id="269" r:id="rId9"/>
    <p:sldId id="270" r:id="rId10"/>
    <p:sldId id="275" r:id="rId11"/>
    <p:sldId id="276"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a:srgbClr val="FFB81C"/>
    <a:srgbClr val="ED8B00"/>
    <a:srgbClr val="005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1E331-72A8-4EF4-BB11-8FF9FF5AFCBB}" v="21" dt="2025-04-04T11:17:53.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p:restoredTop sz="94576"/>
  </p:normalViewPr>
  <p:slideViewPr>
    <p:cSldViewPr snapToGrid="0" snapToObjects="1">
      <p:cViewPr varScale="1">
        <p:scale>
          <a:sx n="63" d="100"/>
          <a:sy n="63"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CF7D1-4899-4045-B332-47BFE798C760}" type="datetimeFigureOut">
              <a:rPr lang="en-GB" smtClean="0"/>
              <a:t>04/04/2025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C5C05-5F97-9648-B206-5E7AD8BE6FA0}" type="slidenum">
              <a:rPr lang="en-GB" smtClean="0"/>
              <a:t>‹#›</a:t>
            </a:fld>
            <a:endParaRPr lang="en-GB"/>
          </a:p>
        </p:txBody>
      </p:sp>
    </p:spTree>
    <p:extLst>
      <p:ext uri="{BB962C8B-B14F-4D97-AF65-F5344CB8AC3E}">
        <p14:creationId xmlns:p14="http://schemas.microsoft.com/office/powerpoint/2010/main" val="170913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9F29F-C0AA-A647-B255-E6EDE04DF767}"/>
              </a:ext>
            </a:extLst>
          </p:cNvPr>
          <p:cNvSpPr/>
          <p:nvPr userDrawn="1"/>
        </p:nvSpPr>
        <p:spPr>
          <a:xfrm>
            <a:off x="-1" y="0"/>
            <a:ext cx="12191999" cy="6858000"/>
          </a:xfrm>
          <a:prstGeom prst="rect">
            <a:avLst/>
          </a:prstGeom>
          <a:gradFill flip="none" rotWithShape="1">
            <a:gsLst>
              <a:gs pos="0">
                <a:srgbClr val="005EB8"/>
              </a:gs>
              <a:gs pos="84000">
                <a:srgbClr val="3300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0F37964-19BC-F045-8A79-5D86542D7CB3}"/>
              </a:ext>
            </a:extLst>
          </p:cNvPr>
          <p:cNvSpPr/>
          <p:nvPr userDrawn="1"/>
        </p:nvSpPr>
        <p:spPr>
          <a:xfrm>
            <a:off x="0" y="1800226"/>
            <a:ext cx="12192000" cy="3895473"/>
          </a:xfrm>
          <a:prstGeom prst="rect">
            <a:avLst/>
          </a:prstGeom>
          <a:gradFill flip="none" rotWithShape="1">
            <a:gsLst>
              <a:gs pos="0">
                <a:srgbClr val="ED8B00"/>
              </a:gs>
              <a:gs pos="100000">
                <a:srgbClr val="FFB81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Graphical user interface, text&#10;&#10;Description automatically generated">
            <a:extLst>
              <a:ext uri="{FF2B5EF4-FFF2-40B4-BE49-F238E27FC236}">
                <a16:creationId xmlns:a16="http://schemas.microsoft.com/office/drawing/2014/main" id="{122B4D27-CBD0-923E-0E4A-D5C2EC35321F}"/>
              </a:ext>
            </a:extLst>
          </p:cNvPr>
          <p:cNvPicPr>
            <a:picLocks noChangeAspect="1"/>
          </p:cNvPicPr>
          <p:nvPr userDrawn="1"/>
        </p:nvPicPr>
        <p:blipFill>
          <a:blip r:embed="rId2"/>
          <a:stretch>
            <a:fillRect/>
          </a:stretch>
        </p:blipFill>
        <p:spPr>
          <a:xfrm>
            <a:off x="7050448" y="1427"/>
            <a:ext cx="5141549" cy="1797373"/>
          </a:xfrm>
          <a:prstGeom prst="rect">
            <a:avLst/>
          </a:prstGeom>
        </p:spPr>
      </p:pic>
      <p:grpSp>
        <p:nvGrpSpPr>
          <p:cNvPr id="17" name="Group 16">
            <a:extLst>
              <a:ext uri="{FF2B5EF4-FFF2-40B4-BE49-F238E27FC236}">
                <a16:creationId xmlns:a16="http://schemas.microsoft.com/office/drawing/2014/main" id="{C934688E-817C-2A37-827A-308580E299EA}"/>
              </a:ext>
            </a:extLst>
          </p:cNvPr>
          <p:cNvGrpSpPr/>
          <p:nvPr userDrawn="1"/>
        </p:nvGrpSpPr>
        <p:grpSpPr>
          <a:xfrm>
            <a:off x="283029" y="5926353"/>
            <a:ext cx="11625942" cy="700995"/>
            <a:chOff x="283029" y="5734565"/>
            <a:chExt cx="11625942" cy="700995"/>
          </a:xfrm>
        </p:grpSpPr>
        <p:pic>
          <p:nvPicPr>
            <p:cNvPr id="13" name="Picture 12">
              <a:extLst>
                <a:ext uri="{FF2B5EF4-FFF2-40B4-BE49-F238E27FC236}">
                  <a16:creationId xmlns:a16="http://schemas.microsoft.com/office/drawing/2014/main" id="{41D1F79F-14FB-DD46-A63F-E233AD5D45FD}"/>
                </a:ext>
              </a:extLst>
            </p:cNvPr>
            <p:cNvPicPr>
              <a:picLocks noChangeAspect="1"/>
            </p:cNvPicPr>
            <p:nvPr userDrawn="1"/>
          </p:nvPicPr>
          <p:blipFill>
            <a:blip r:embed="rId3"/>
            <a:stretch>
              <a:fillRect/>
            </a:stretch>
          </p:blipFill>
          <p:spPr>
            <a:xfrm>
              <a:off x="283029" y="5734565"/>
              <a:ext cx="2209800" cy="700994"/>
            </a:xfrm>
            <a:prstGeom prst="rect">
              <a:avLst/>
            </a:prstGeom>
          </p:spPr>
        </p:pic>
        <p:sp>
          <p:nvSpPr>
            <p:cNvPr id="15" name="TextBox 14">
              <a:extLst>
                <a:ext uri="{FF2B5EF4-FFF2-40B4-BE49-F238E27FC236}">
                  <a16:creationId xmlns:a16="http://schemas.microsoft.com/office/drawing/2014/main" id="{C4CF5673-C2FF-3F44-BA8A-74D303C25C0D}"/>
                </a:ext>
              </a:extLst>
            </p:cNvPr>
            <p:cNvSpPr txBox="1"/>
            <p:nvPr userDrawn="1"/>
          </p:nvSpPr>
          <p:spPr>
            <a:xfrm>
              <a:off x="9775978" y="5885007"/>
              <a:ext cx="1323892" cy="400110"/>
            </a:xfrm>
            <a:prstGeom prst="rect">
              <a:avLst/>
            </a:prstGeom>
            <a:noFill/>
          </p:spPr>
          <p:txBody>
            <a:bodyPr wrap="square" rtlCol="0">
              <a:spAutoFit/>
            </a:bodyPr>
            <a:lstStyle/>
            <a:p>
              <a:r>
                <a:rPr lang="en-GB" sz="2000" dirty="0">
                  <a:solidFill>
                    <a:schemeClr val="bg1"/>
                  </a:solidFill>
                </a:rPr>
                <a:t>@mpftnhs</a:t>
              </a:r>
            </a:p>
          </p:txBody>
        </p:sp>
        <p:pic>
          <p:nvPicPr>
            <p:cNvPr id="6" name="Picture 5" descr="A picture containing text, clipart, vector graphics&#10;&#10;Description automatically generated">
              <a:extLst>
                <a:ext uri="{FF2B5EF4-FFF2-40B4-BE49-F238E27FC236}">
                  <a16:creationId xmlns:a16="http://schemas.microsoft.com/office/drawing/2014/main" id="{0DD79E7E-E724-5F22-3D4B-8F19D3BC7621}"/>
                </a:ext>
              </a:extLst>
            </p:cNvPr>
            <p:cNvPicPr>
              <a:picLocks noChangeAspect="1"/>
            </p:cNvPicPr>
            <p:nvPr userDrawn="1"/>
          </p:nvPicPr>
          <p:blipFill>
            <a:blip r:embed="rId4"/>
            <a:stretch>
              <a:fillRect/>
            </a:stretch>
          </p:blipFill>
          <p:spPr>
            <a:xfrm>
              <a:off x="11207976" y="5734565"/>
              <a:ext cx="700995" cy="700995"/>
            </a:xfrm>
            <a:prstGeom prst="rect">
              <a:avLst/>
            </a:prstGeom>
          </p:spPr>
        </p:pic>
      </p:grpSp>
      <p:sp>
        <p:nvSpPr>
          <p:cNvPr id="5" name="Title 4">
            <a:extLst>
              <a:ext uri="{FF2B5EF4-FFF2-40B4-BE49-F238E27FC236}">
                <a16:creationId xmlns:a16="http://schemas.microsoft.com/office/drawing/2014/main" id="{9768461C-AFEA-E387-8B96-09E8AD58E38A}"/>
              </a:ext>
            </a:extLst>
          </p:cNvPr>
          <p:cNvSpPr>
            <a:spLocks noGrp="1"/>
          </p:cNvSpPr>
          <p:nvPr>
            <p:ph type="title"/>
          </p:nvPr>
        </p:nvSpPr>
        <p:spPr>
          <a:xfrm>
            <a:off x="254643" y="2029454"/>
            <a:ext cx="11654327" cy="1325563"/>
          </a:xfrm>
        </p:spPr>
        <p:txBody>
          <a:bodyPr/>
          <a:lstStyle>
            <a:lvl1pPr>
              <a:defRPr b="1"/>
            </a:lvl1pPr>
          </a:lstStyle>
          <a:p>
            <a:r>
              <a:rPr lang="en-US"/>
              <a:t>Click to edit Master title style</a:t>
            </a:r>
            <a:endParaRPr lang="en-GB" dirty="0"/>
          </a:p>
        </p:txBody>
      </p:sp>
      <p:sp>
        <p:nvSpPr>
          <p:cNvPr id="16" name="Text Placeholder 15">
            <a:extLst>
              <a:ext uri="{FF2B5EF4-FFF2-40B4-BE49-F238E27FC236}">
                <a16:creationId xmlns:a16="http://schemas.microsoft.com/office/drawing/2014/main" id="{15D0C4AE-E25D-CBC5-BEF6-B68023195AF7}"/>
              </a:ext>
            </a:extLst>
          </p:cNvPr>
          <p:cNvSpPr>
            <a:spLocks noGrp="1"/>
          </p:cNvSpPr>
          <p:nvPr>
            <p:ph type="body" sz="quarter" idx="10" hasCustomPrompt="1"/>
          </p:nvPr>
        </p:nvSpPr>
        <p:spPr>
          <a:xfrm>
            <a:off x="283029" y="3648181"/>
            <a:ext cx="11626395" cy="1789691"/>
          </a:xfrm>
        </p:spPr>
        <p:txBody>
          <a:bodyPr anchor="ctr"/>
          <a:lstStyle>
            <a:lvl1pPr marL="0" indent="0">
              <a:buNone/>
              <a:defRPr b="1"/>
            </a:lvl1pPr>
          </a:lstStyle>
          <a:p>
            <a:pPr lvl="0"/>
            <a:r>
              <a:rPr lang="en-GB" dirty="0"/>
              <a:t>Click to add sub-heading</a:t>
            </a:r>
          </a:p>
        </p:txBody>
      </p:sp>
    </p:spTree>
    <p:extLst>
      <p:ext uri="{BB962C8B-B14F-4D97-AF65-F5344CB8AC3E}">
        <p14:creationId xmlns:p14="http://schemas.microsoft.com/office/powerpoint/2010/main" val="21497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33BFB36-B373-0CD8-FB13-150F168EA916}"/>
              </a:ext>
            </a:extLst>
          </p:cNvPr>
          <p:cNvSpPr>
            <a:spLocks noGrp="1"/>
          </p:cNvSpPr>
          <p:nvPr>
            <p:ph idx="1"/>
          </p:nvPr>
        </p:nvSpPr>
        <p:spPr>
          <a:xfrm>
            <a:off x="254643" y="1690688"/>
            <a:ext cx="11682713" cy="4486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a:extLst>
              <a:ext uri="{FF2B5EF4-FFF2-40B4-BE49-F238E27FC236}">
                <a16:creationId xmlns:a16="http://schemas.microsoft.com/office/drawing/2014/main" id="{80EFE7A4-B726-6E75-1A43-884EAFEEC062}"/>
              </a:ext>
            </a:extLst>
          </p:cNvPr>
          <p:cNvSpPr>
            <a:spLocks noGrp="1"/>
          </p:cNvSpPr>
          <p:nvPr>
            <p:ph type="title"/>
          </p:nvPr>
        </p:nvSpPr>
        <p:spPr>
          <a:xfrm>
            <a:off x="254644" y="365125"/>
            <a:ext cx="8669438" cy="1325563"/>
          </a:xfrm>
          <a:prstGeom prst="rect">
            <a:avLst/>
          </a:prstGeom>
          <a:ln>
            <a:noFill/>
          </a:ln>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03578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964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363AF42-E8A8-2C43-BC6A-9F97669F7773}"/>
              </a:ext>
            </a:extLst>
          </p:cNvPr>
          <p:cNvSpPr/>
          <p:nvPr/>
        </p:nvSpPr>
        <p:spPr>
          <a:xfrm>
            <a:off x="0" y="6254949"/>
            <a:ext cx="12192000" cy="603051"/>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1E12B444-6AFE-EB40-8C2B-D4AE70339F5A}"/>
              </a:ext>
            </a:extLst>
          </p:cNvPr>
          <p:cNvSpPr/>
          <p:nvPr/>
        </p:nvSpPr>
        <p:spPr>
          <a:xfrm>
            <a:off x="0" y="6254949"/>
            <a:ext cx="838200" cy="603052"/>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C540622B-59BF-2641-8750-F155CF0E13A4}"/>
              </a:ext>
            </a:extLst>
          </p:cNvPr>
          <p:cNvPicPr>
            <a:picLocks noChangeAspect="1"/>
          </p:cNvPicPr>
          <p:nvPr/>
        </p:nvPicPr>
        <p:blipFill>
          <a:blip r:embed="rId4"/>
          <a:stretch>
            <a:fillRect/>
          </a:stretch>
        </p:blipFill>
        <p:spPr>
          <a:xfrm>
            <a:off x="57875" y="6338685"/>
            <a:ext cx="735229" cy="460977"/>
          </a:xfrm>
          <a:prstGeom prst="rect">
            <a:avLst/>
          </a:prstGeom>
        </p:spPr>
      </p:pic>
      <p:sp>
        <p:nvSpPr>
          <p:cNvPr id="27" name="TextBox 26">
            <a:extLst>
              <a:ext uri="{FF2B5EF4-FFF2-40B4-BE49-F238E27FC236}">
                <a16:creationId xmlns:a16="http://schemas.microsoft.com/office/drawing/2014/main" id="{FD80CE2B-A5C4-F345-8942-4C5B0B7983EF}"/>
              </a:ext>
            </a:extLst>
          </p:cNvPr>
          <p:cNvSpPr txBox="1"/>
          <p:nvPr/>
        </p:nvSpPr>
        <p:spPr>
          <a:xfrm>
            <a:off x="838200" y="6356419"/>
            <a:ext cx="1626704" cy="400110"/>
          </a:xfrm>
          <a:prstGeom prst="rect">
            <a:avLst/>
          </a:prstGeom>
          <a:noFill/>
        </p:spPr>
        <p:txBody>
          <a:bodyPr wrap="square" rtlCol="0">
            <a:spAutoFit/>
          </a:bodyPr>
          <a:lstStyle/>
          <a:p>
            <a:r>
              <a:rPr lang="en-GB" sz="2000" dirty="0">
                <a:solidFill>
                  <a:schemeClr val="bg1"/>
                </a:solidFill>
              </a:rPr>
              <a:t>mpft.nhs.uk</a:t>
            </a:r>
          </a:p>
        </p:txBody>
      </p:sp>
      <p:sp>
        <p:nvSpPr>
          <p:cNvPr id="29" name="TextBox 28">
            <a:extLst>
              <a:ext uri="{FF2B5EF4-FFF2-40B4-BE49-F238E27FC236}">
                <a16:creationId xmlns:a16="http://schemas.microsoft.com/office/drawing/2014/main" id="{AEE79A85-8BDE-AC47-A4AD-7C9ABF49961E}"/>
              </a:ext>
            </a:extLst>
          </p:cNvPr>
          <p:cNvSpPr txBox="1"/>
          <p:nvPr/>
        </p:nvSpPr>
        <p:spPr>
          <a:xfrm>
            <a:off x="10088435" y="6356419"/>
            <a:ext cx="1323892" cy="400110"/>
          </a:xfrm>
          <a:prstGeom prst="rect">
            <a:avLst/>
          </a:prstGeom>
          <a:noFill/>
        </p:spPr>
        <p:txBody>
          <a:bodyPr wrap="square" rtlCol="0">
            <a:spAutoFit/>
          </a:bodyPr>
          <a:lstStyle/>
          <a:p>
            <a:r>
              <a:rPr lang="en-GB" sz="2000" dirty="0">
                <a:solidFill>
                  <a:schemeClr val="bg1"/>
                </a:solidFill>
              </a:rPr>
              <a:t>@mpftnhs</a:t>
            </a:r>
          </a:p>
        </p:txBody>
      </p:sp>
      <p:sp>
        <p:nvSpPr>
          <p:cNvPr id="2" name="Title Placeholder 1">
            <a:extLst>
              <a:ext uri="{FF2B5EF4-FFF2-40B4-BE49-F238E27FC236}">
                <a16:creationId xmlns:a16="http://schemas.microsoft.com/office/drawing/2014/main" id="{55A3F7A7-B231-9640-BCA1-ADD51881AFDD}"/>
              </a:ext>
            </a:extLst>
          </p:cNvPr>
          <p:cNvSpPr>
            <a:spLocks noGrp="1"/>
          </p:cNvSpPr>
          <p:nvPr>
            <p:ph type="title"/>
          </p:nvPr>
        </p:nvSpPr>
        <p:spPr>
          <a:xfrm>
            <a:off x="254644" y="365125"/>
            <a:ext cx="8669438" cy="1325563"/>
          </a:xfrm>
          <a:prstGeom prst="rect">
            <a:avLst/>
          </a:prstGeom>
          <a:ln>
            <a:noFill/>
          </a:ln>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7328064-E581-CF42-B828-6E2573296746}"/>
              </a:ext>
            </a:extLst>
          </p:cNvPr>
          <p:cNvSpPr>
            <a:spLocks noGrp="1"/>
          </p:cNvSpPr>
          <p:nvPr>
            <p:ph type="body" idx="1"/>
          </p:nvPr>
        </p:nvSpPr>
        <p:spPr>
          <a:xfrm>
            <a:off x="254643" y="1690688"/>
            <a:ext cx="11682713" cy="4486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45EBA28A-17EC-0847-A4F7-300F271A22A2}"/>
              </a:ext>
            </a:extLst>
          </p:cNvPr>
          <p:cNvSpPr txBox="1"/>
          <p:nvPr/>
        </p:nvSpPr>
        <p:spPr>
          <a:xfrm>
            <a:off x="3411681" y="6387197"/>
            <a:ext cx="5368637" cy="338554"/>
          </a:xfrm>
          <a:prstGeom prst="rect">
            <a:avLst/>
          </a:prstGeom>
          <a:noFill/>
        </p:spPr>
        <p:txBody>
          <a:bodyPr wrap="square" rtlCol="0">
            <a:spAutoFit/>
          </a:bodyPr>
          <a:lstStyle/>
          <a:p>
            <a:pPr algn="ctr"/>
            <a:r>
              <a:rPr lang="en-GB" sz="1600" dirty="0">
                <a:solidFill>
                  <a:schemeClr val="bg1"/>
                </a:solidFill>
              </a:rPr>
              <a:t>Together we are making life better for our communities</a:t>
            </a:r>
          </a:p>
        </p:txBody>
      </p:sp>
      <p:pic>
        <p:nvPicPr>
          <p:cNvPr id="6" name="Picture 5" descr="A picture containing text, clipart, vector graphics&#10;&#10;Description automatically generated">
            <a:extLst>
              <a:ext uri="{FF2B5EF4-FFF2-40B4-BE49-F238E27FC236}">
                <a16:creationId xmlns:a16="http://schemas.microsoft.com/office/drawing/2014/main" id="{621C6FF5-C3C4-B00E-33F5-6E6646192EE3}"/>
              </a:ext>
            </a:extLst>
          </p:cNvPr>
          <p:cNvPicPr>
            <a:picLocks noChangeAspect="1"/>
          </p:cNvPicPr>
          <p:nvPr userDrawn="1"/>
        </p:nvPicPr>
        <p:blipFill>
          <a:blip r:embed="rId5"/>
          <a:stretch>
            <a:fillRect/>
          </a:stretch>
        </p:blipFill>
        <p:spPr>
          <a:xfrm>
            <a:off x="11412327" y="6293960"/>
            <a:ext cx="525029" cy="52502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ACFD17C8-7AAC-302B-79FF-04C142A3F6D6}"/>
              </a:ext>
            </a:extLst>
          </p:cNvPr>
          <p:cNvPicPr>
            <a:picLocks noChangeAspect="1"/>
          </p:cNvPicPr>
          <p:nvPr userDrawn="1"/>
        </p:nvPicPr>
        <p:blipFill>
          <a:blip r:embed="rId6"/>
          <a:stretch>
            <a:fillRect/>
          </a:stretch>
        </p:blipFill>
        <p:spPr>
          <a:xfrm>
            <a:off x="8924081" y="0"/>
            <a:ext cx="3267919" cy="1142393"/>
          </a:xfrm>
          <a:prstGeom prst="rect">
            <a:avLst/>
          </a:prstGeom>
        </p:spPr>
      </p:pic>
    </p:spTree>
    <p:extLst>
      <p:ext uri="{BB962C8B-B14F-4D97-AF65-F5344CB8AC3E}">
        <p14:creationId xmlns:p14="http://schemas.microsoft.com/office/powerpoint/2010/main" val="197902528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929979"/>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F2A0-877A-17EC-F0B3-E0E4147871FD}"/>
              </a:ext>
            </a:extLst>
          </p:cNvPr>
          <p:cNvSpPr>
            <a:spLocks noGrp="1"/>
          </p:cNvSpPr>
          <p:nvPr>
            <p:ph type="title"/>
          </p:nvPr>
        </p:nvSpPr>
        <p:spPr>
          <a:xfrm>
            <a:off x="254643" y="2029454"/>
            <a:ext cx="11654327" cy="2349506"/>
          </a:xfrm>
        </p:spPr>
        <p:txBody>
          <a:bodyPr>
            <a:normAutofit/>
          </a:bodyPr>
          <a:lstStyle/>
          <a:p>
            <a:pPr algn="ctr"/>
            <a:r>
              <a:rPr lang="en-GB" sz="5400" dirty="0"/>
              <a:t>Pulmonary Rehabilitation</a:t>
            </a:r>
            <a:br>
              <a:rPr lang="en-GB" sz="5400" dirty="0"/>
            </a:br>
            <a:r>
              <a:rPr lang="en-GB" sz="5400" dirty="0"/>
              <a:t>For </a:t>
            </a:r>
            <a:br>
              <a:rPr lang="en-GB" sz="5400" dirty="0"/>
            </a:br>
            <a:r>
              <a:rPr lang="en-GB" sz="5400" dirty="0"/>
              <a:t>Breathe Easy North Staffordshire</a:t>
            </a:r>
          </a:p>
        </p:txBody>
      </p:sp>
      <p:sp>
        <p:nvSpPr>
          <p:cNvPr id="3" name="Text Placeholder 2">
            <a:extLst>
              <a:ext uri="{FF2B5EF4-FFF2-40B4-BE49-F238E27FC236}">
                <a16:creationId xmlns:a16="http://schemas.microsoft.com/office/drawing/2014/main" id="{A49A7083-66F4-49CA-2551-840357D39E56}"/>
              </a:ext>
            </a:extLst>
          </p:cNvPr>
          <p:cNvSpPr>
            <a:spLocks noGrp="1"/>
          </p:cNvSpPr>
          <p:nvPr>
            <p:ph type="body" sz="quarter" idx="10"/>
          </p:nvPr>
        </p:nvSpPr>
        <p:spPr>
          <a:xfrm>
            <a:off x="283029" y="4856480"/>
            <a:ext cx="11626395" cy="581392"/>
          </a:xfrm>
        </p:spPr>
        <p:txBody>
          <a:bodyPr/>
          <a:lstStyle/>
          <a:p>
            <a:pPr algn="r"/>
            <a:endParaRPr lang="en-GB" dirty="0"/>
          </a:p>
        </p:txBody>
      </p:sp>
    </p:spTree>
    <p:extLst>
      <p:ext uri="{BB962C8B-B14F-4D97-AF65-F5344CB8AC3E}">
        <p14:creationId xmlns:p14="http://schemas.microsoft.com/office/powerpoint/2010/main" val="159819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E40F21-4172-E5D9-2177-81254A9B35AA}"/>
              </a:ext>
            </a:extLst>
          </p:cNvPr>
          <p:cNvSpPr>
            <a:spLocks noGrp="1"/>
          </p:cNvSpPr>
          <p:nvPr>
            <p:ph idx="1"/>
          </p:nvPr>
        </p:nvSpPr>
        <p:spPr/>
        <p:txBody>
          <a:bodyPr/>
          <a:lstStyle/>
          <a:p>
            <a:endParaRPr lang="en-GB" dirty="0"/>
          </a:p>
          <a:p>
            <a:r>
              <a:rPr lang="en-GB" dirty="0"/>
              <a:t>Floral Hall, Tunstall</a:t>
            </a:r>
          </a:p>
          <a:p>
            <a:endParaRPr lang="en-GB" dirty="0"/>
          </a:p>
          <a:p>
            <a:r>
              <a:rPr lang="en-GB" dirty="0"/>
              <a:t>St. John’s Centre, Trent Vale</a:t>
            </a:r>
          </a:p>
          <a:p>
            <a:endParaRPr lang="en-GB" dirty="0"/>
          </a:p>
          <a:p>
            <a:r>
              <a:rPr lang="en-GB" dirty="0"/>
              <a:t>Bentilee Neighbourhood Centre</a:t>
            </a:r>
          </a:p>
          <a:p>
            <a:endParaRPr lang="en-GB" dirty="0"/>
          </a:p>
          <a:p>
            <a:r>
              <a:rPr lang="en-GB" dirty="0"/>
              <a:t>Longsdon Memorial Hall, Leek</a:t>
            </a:r>
          </a:p>
          <a:p>
            <a:endParaRPr lang="en-GB" dirty="0"/>
          </a:p>
        </p:txBody>
      </p:sp>
      <p:sp>
        <p:nvSpPr>
          <p:cNvPr id="3" name="Title 2">
            <a:extLst>
              <a:ext uri="{FF2B5EF4-FFF2-40B4-BE49-F238E27FC236}">
                <a16:creationId xmlns:a16="http://schemas.microsoft.com/office/drawing/2014/main" id="{BED08C3E-3834-4E11-1BBE-7068291A0DAA}"/>
              </a:ext>
            </a:extLst>
          </p:cNvPr>
          <p:cNvSpPr>
            <a:spLocks noGrp="1"/>
          </p:cNvSpPr>
          <p:nvPr>
            <p:ph type="title"/>
          </p:nvPr>
        </p:nvSpPr>
        <p:spPr/>
        <p:txBody>
          <a:bodyPr>
            <a:noAutofit/>
          </a:bodyPr>
          <a:lstStyle/>
          <a:p>
            <a:pPr algn="ctr"/>
            <a:r>
              <a:rPr lang="en-GB" sz="3600" b="1" dirty="0">
                <a:latin typeface="Arial" panose="020B0604020202020204" pitchFamily="34" charset="0"/>
                <a:cs typeface="Arial" panose="020B0604020202020204" pitchFamily="34" charset="0"/>
              </a:rPr>
              <a:t>Where are we in:</a:t>
            </a:r>
            <a:br>
              <a:rPr lang="en-GB" sz="3600" b="1" dirty="0">
                <a:latin typeface="Arial" panose="020B0604020202020204" pitchFamily="34" charset="0"/>
                <a:cs typeface="Arial" panose="020B0604020202020204" pitchFamily="34" charset="0"/>
              </a:rPr>
            </a:br>
            <a:r>
              <a:rPr lang="en-GB" sz="3600" b="1" dirty="0" err="1">
                <a:latin typeface="Arial" panose="020B0604020202020204" pitchFamily="34" charset="0"/>
                <a:cs typeface="Arial" panose="020B0604020202020204" pitchFamily="34" charset="0"/>
              </a:rPr>
              <a:t>Stoke-on-trent</a:t>
            </a:r>
            <a:r>
              <a:rPr lang="en-GB" sz="3600" b="1" dirty="0">
                <a:latin typeface="Arial" panose="020B0604020202020204" pitchFamily="34" charset="0"/>
                <a:cs typeface="Arial" panose="020B0604020202020204" pitchFamily="34" charset="0"/>
              </a:rPr>
              <a:t> &amp; North Staffordshire?</a:t>
            </a:r>
          </a:p>
        </p:txBody>
      </p:sp>
      <p:pic>
        <p:nvPicPr>
          <p:cNvPr id="4" name="Picture 3">
            <a:extLst>
              <a:ext uri="{FF2B5EF4-FFF2-40B4-BE49-F238E27FC236}">
                <a16:creationId xmlns:a16="http://schemas.microsoft.com/office/drawing/2014/main" id="{2C2FF128-1AAA-0AF0-8941-2D9AA7FC7A8A}"/>
              </a:ext>
            </a:extLst>
          </p:cNvPr>
          <p:cNvPicPr>
            <a:picLocks noChangeAspect="1"/>
          </p:cNvPicPr>
          <p:nvPr/>
        </p:nvPicPr>
        <p:blipFill>
          <a:blip r:embed="rId2"/>
          <a:stretch>
            <a:fillRect/>
          </a:stretch>
        </p:blipFill>
        <p:spPr>
          <a:xfrm>
            <a:off x="9702951" y="2551121"/>
            <a:ext cx="1749704" cy="1268078"/>
          </a:xfrm>
          <a:prstGeom prst="rect">
            <a:avLst/>
          </a:prstGeom>
        </p:spPr>
      </p:pic>
      <p:pic>
        <p:nvPicPr>
          <p:cNvPr id="5" name="Picture 4">
            <a:extLst>
              <a:ext uri="{FF2B5EF4-FFF2-40B4-BE49-F238E27FC236}">
                <a16:creationId xmlns:a16="http://schemas.microsoft.com/office/drawing/2014/main" id="{008E8EB6-B851-2A63-F044-D75A79BFA0A9}"/>
              </a:ext>
            </a:extLst>
          </p:cNvPr>
          <p:cNvPicPr>
            <a:picLocks noChangeAspect="1"/>
          </p:cNvPicPr>
          <p:nvPr/>
        </p:nvPicPr>
        <p:blipFill>
          <a:blip r:embed="rId3"/>
          <a:stretch>
            <a:fillRect/>
          </a:stretch>
        </p:blipFill>
        <p:spPr>
          <a:xfrm>
            <a:off x="7322230" y="3696852"/>
            <a:ext cx="1896020" cy="1261981"/>
          </a:xfrm>
          <a:prstGeom prst="rect">
            <a:avLst/>
          </a:prstGeom>
        </p:spPr>
      </p:pic>
      <p:pic>
        <p:nvPicPr>
          <p:cNvPr id="6" name="Picture 5">
            <a:extLst>
              <a:ext uri="{FF2B5EF4-FFF2-40B4-BE49-F238E27FC236}">
                <a16:creationId xmlns:a16="http://schemas.microsoft.com/office/drawing/2014/main" id="{4D06234A-183D-3789-35CD-94987C6E65FA}"/>
              </a:ext>
            </a:extLst>
          </p:cNvPr>
          <p:cNvPicPr>
            <a:picLocks noChangeAspect="1"/>
          </p:cNvPicPr>
          <p:nvPr/>
        </p:nvPicPr>
        <p:blipFill>
          <a:blip r:embed="rId4"/>
          <a:stretch>
            <a:fillRect/>
          </a:stretch>
        </p:blipFill>
        <p:spPr>
          <a:xfrm>
            <a:off x="7322230" y="1676716"/>
            <a:ext cx="1896020" cy="1325564"/>
          </a:xfrm>
          <a:prstGeom prst="rect">
            <a:avLst/>
          </a:prstGeom>
        </p:spPr>
      </p:pic>
      <p:pic>
        <p:nvPicPr>
          <p:cNvPr id="7" name="Picture 6">
            <a:extLst>
              <a:ext uri="{FF2B5EF4-FFF2-40B4-BE49-F238E27FC236}">
                <a16:creationId xmlns:a16="http://schemas.microsoft.com/office/drawing/2014/main" id="{BC675CB5-E641-3191-E3C6-1CDF4969B67E}"/>
              </a:ext>
            </a:extLst>
          </p:cNvPr>
          <p:cNvPicPr>
            <a:picLocks noChangeAspect="1"/>
          </p:cNvPicPr>
          <p:nvPr/>
        </p:nvPicPr>
        <p:blipFill>
          <a:blip r:embed="rId5"/>
          <a:stretch>
            <a:fillRect/>
          </a:stretch>
        </p:blipFill>
        <p:spPr>
          <a:xfrm>
            <a:off x="9702951" y="4327842"/>
            <a:ext cx="1749704" cy="1312278"/>
          </a:xfrm>
          <a:prstGeom prst="rect">
            <a:avLst/>
          </a:prstGeom>
        </p:spPr>
      </p:pic>
    </p:spTree>
    <p:extLst>
      <p:ext uri="{BB962C8B-B14F-4D97-AF65-F5344CB8AC3E}">
        <p14:creationId xmlns:p14="http://schemas.microsoft.com/office/powerpoint/2010/main" val="67404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DD6788-9798-4584-0AAB-97319D102A1A}"/>
              </a:ext>
            </a:extLst>
          </p:cNvPr>
          <p:cNvSpPr>
            <a:spLocks noGrp="1"/>
          </p:cNvSpPr>
          <p:nvPr>
            <p:ph idx="1"/>
          </p:nvPr>
        </p:nvSpPr>
        <p:spPr>
          <a:xfrm>
            <a:off x="254643" y="1910080"/>
            <a:ext cx="4276717" cy="4266883"/>
          </a:xfrm>
        </p:spPr>
        <p:txBody>
          <a:bodyPr/>
          <a:lstStyle/>
          <a:p>
            <a:r>
              <a:rPr lang="en-GB" dirty="0"/>
              <a:t>Cannock leisure centre</a:t>
            </a:r>
          </a:p>
          <a:p>
            <a:endParaRPr lang="en-GB" dirty="0"/>
          </a:p>
          <a:p>
            <a:r>
              <a:rPr lang="en-GB" dirty="0"/>
              <a:t>Walton village hall</a:t>
            </a:r>
          </a:p>
          <a:p>
            <a:endParaRPr lang="en-GB" dirty="0"/>
          </a:p>
          <a:p>
            <a:r>
              <a:rPr lang="en-GB" dirty="0"/>
              <a:t>Rugeley leisure centre</a:t>
            </a:r>
          </a:p>
          <a:p>
            <a:endParaRPr lang="en-GB" dirty="0"/>
          </a:p>
          <a:p>
            <a:pPr marL="0" indent="0">
              <a:buNone/>
            </a:pPr>
            <a:endParaRPr lang="en-GB" dirty="0"/>
          </a:p>
        </p:txBody>
      </p:sp>
      <p:sp>
        <p:nvSpPr>
          <p:cNvPr id="3" name="Title 2">
            <a:extLst>
              <a:ext uri="{FF2B5EF4-FFF2-40B4-BE49-F238E27FC236}">
                <a16:creationId xmlns:a16="http://schemas.microsoft.com/office/drawing/2014/main" id="{86A9D60B-7A54-576E-6D3B-40364D487F32}"/>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Where are we in: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South Staffordshire?</a:t>
            </a:r>
          </a:p>
        </p:txBody>
      </p:sp>
      <p:pic>
        <p:nvPicPr>
          <p:cNvPr id="4" name="Picture 3">
            <a:extLst>
              <a:ext uri="{FF2B5EF4-FFF2-40B4-BE49-F238E27FC236}">
                <a16:creationId xmlns:a16="http://schemas.microsoft.com/office/drawing/2014/main" id="{25106FFD-149A-D2C1-A73A-0E30A09A35CE}"/>
              </a:ext>
            </a:extLst>
          </p:cNvPr>
          <p:cNvPicPr>
            <a:picLocks noChangeAspect="1"/>
          </p:cNvPicPr>
          <p:nvPr/>
        </p:nvPicPr>
        <p:blipFill>
          <a:blip r:embed="rId2"/>
          <a:stretch>
            <a:fillRect/>
          </a:stretch>
        </p:blipFill>
        <p:spPr>
          <a:xfrm>
            <a:off x="5954675" y="1910080"/>
            <a:ext cx="2334970" cy="768163"/>
          </a:xfrm>
          <a:prstGeom prst="rect">
            <a:avLst/>
          </a:prstGeom>
        </p:spPr>
      </p:pic>
      <p:pic>
        <p:nvPicPr>
          <p:cNvPr id="5" name="Picture 4">
            <a:extLst>
              <a:ext uri="{FF2B5EF4-FFF2-40B4-BE49-F238E27FC236}">
                <a16:creationId xmlns:a16="http://schemas.microsoft.com/office/drawing/2014/main" id="{FABAF4C4-9F01-AACF-A96A-16AE0820B2CE}"/>
              </a:ext>
            </a:extLst>
          </p:cNvPr>
          <p:cNvPicPr>
            <a:picLocks noChangeAspect="1"/>
          </p:cNvPicPr>
          <p:nvPr/>
        </p:nvPicPr>
        <p:blipFill>
          <a:blip r:embed="rId3"/>
          <a:stretch>
            <a:fillRect/>
          </a:stretch>
        </p:blipFill>
        <p:spPr>
          <a:xfrm>
            <a:off x="8924082" y="2590756"/>
            <a:ext cx="2334970" cy="1005927"/>
          </a:xfrm>
          <a:prstGeom prst="rect">
            <a:avLst/>
          </a:prstGeom>
        </p:spPr>
      </p:pic>
      <p:pic>
        <p:nvPicPr>
          <p:cNvPr id="6" name="Picture 5">
            <a:extLst>
              <a:ext uri="{FF2B5EF4-FFF2-40B4-BE49-F238E27FC236}">
                <a16:creationId xmlns:a16="http://schemas.microsoft.com/office/drawing/2014/main" id="{9A471076-C15C-7479-2344-522E7EC59D77}"/>
              </a:ext>
            </a:extLst>
          </p:cNvPr>
          <p:cNvPicPr>
            <a:picLocks noChangeAspect="1"/>
          </p:cNvPicPr>
          <p:nvPr/>
        </p:nvPicPr>
        <p:blipFill>
          <a:blip r:embed="rId4"/>
          <a:stretch>
            <a:fillRect/>
          </a:stretch>
        </p:blipFill>
        <p:spPr>
          <a:xfrm>
            <a:off x="5954675" y="3773454"/>
            <a:ext cx="2334970" cy="688908"/>
          </a:xfrm>
          <a:prstGeom prst="rect">
            <a:avLst/>
          </a:prstGeom>
        </p:spPr>
      </p:pic>
    </p:spTree>
    <p:extLst>
      <p:ext uri="{BB962C8B-B14F-4D97-AF65-F5344CB8AC3E}">
        <p14:creationId xmlns:p14="http://schemas.microsoft.com/office/powerpoint/2010/main" val="205449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CB386-6E43-091C-AC52-FACAC01D6062}"/>
              </a:ext>
            </a:extLst>
          </p:cNvPr>
          <p:cNvSpPr>
            <a:spLocks noGrp="1"/>
          </p:cNvSpPr>
          <p:nvPr>
            <p:ph idx="1"/>
          </p:nvPr>
        </p:nvSpPr>
        <p:spPr>
          <a:xfrm>
            <a:off x="254644" y="1690688"/>
            <a:ext cx="11682711" cy="4486275"/>
          </a:xfrm>
        </p:spPr>
        <p:txBody>
          <a:bodyPr>
            <a:normAutofit/>
          </a:bodyPr>
          <a:lstStyle/>
          <a:p>
            <a:r>
              <a:rPr lang="en-GB" b="1" dirty="0">
                <a:latin typeface="Arial" panose="020B0604020202020204" pitchFamily="34" charset="0"/>
                <a:cs typeface="Arial" panose="020B0604020202020204" pitchFamily="34" charset="0"/>
              </a:rPr>
              <a:t>The pulmonary rehab team are a group of healthcare professionals dedicated to providing exercise and education to people with chronic lung disorders.</a:t>
            </a:r>
          </a:p>
          <a:p>
            <a:pPr marL="0" indent="0">
              <a:buNone/>
            </a:pP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 team consists of physiotherapists, Specialist Nurses, assistant practitioners and exercise instructors.</a:t>
            </a:r>
          </a:p>
          <a:p>
            <a:pPr marL="0" indent="0">
              <a:buNone/>
            </a:pP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We work closely with </a:t>
            </a:r>
            <a:r>
              <a:rPr lang="en-GB" b="1" dirty="0" err="1">
                <a:latin typeface="Arial" panose="020B0604020202020204" pitchFamily="34" charset="0"/>
                <a:cs typeface="Arial" panose="020B0604020202020204" pitchFamily="34" charset="0"/>
              </a:rPr>
              <a:t>keele</a:t>
            </a:r>
            <a:r>
              <a:rPr lang="en-GB" b="1" dirty="0">
                <a:latin typeface="Arial" panose="020B0604020202020204" pitchFamily="34" charset="0"/>
                <a:cs typeface="Arial" panose="020B0604020202020204" pitchFamily="34" charset="0"/>
              </a:rPr>
              <a:t> university to ensure that every treatment you receive is most up to date evidence based treatment possible.</a:t>
            </a:r>
          </a:p>
          <a:p>
            <a:pPr marL="0" indent="0">
              <a:buNone/>
            </a:pPr>
            <a:endParaRPr lang="en-GB"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D6BA1A9-ABF3-4E80-CB85-28E41D3B94A2}"/>
              </a:ext>
            </a:extLst>
          </p:cNvPr>
          <p:cNvSpPr>
            <a:spLocks noGrp="1"/>
          </p:cNvSpPr>
          <p:nvPr>
            <p:ph type="title"/>
          </p:nvPr>
        </p:nvSpPr>
        <p:spPr>
          <a:xfrm>
            <a:off x="254644" y="365125"/>
            <a:ext cx="8669438" cy="1325563"/>
          </a:xfrm>
        </p:spPr>
        <p:txBody>
          <a:bodyPr anchor="ctr">
            <a:normAutofit/>
          </a:bodyPr>
          <a:lstStyle/>
          <a:p>
            <a:pPr algn="ctr"/>
            <a:r>
              <a:rPr lang="en-GB" b="1" dirty="0">
                <a:latin typeface="Arial" panose="020B0604020202020204" pitchFamily="34" charset="0"/>
                <a:cs typeface="Arial" panose="020B0604020202020204" pitchFamily="34" charset="0"/>
              </a:rPr>
              <a:t>Who Are We?</a:t>
            </a:r>
          </a:p>
        </p:txBody>
      </p:sp>
    </p:spTree>
    <p:extLst>
      <p:ext uri="{BB962C8B-B14F-4D97-AF65-F5344CB8AC3E}">
        <p14:creationId xmlns:p14="http://schemas.microsoft.com/office/powerpoint/2010/main" val="269253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0175CE-559E-E451-C852-52A10EE2EE8B}"/>
              </a:ext>
            </a:extLst>
          </p:cNvPr>
          <p:cNvSpPr>
            <a:spLocks noGrp="1"/>
          </p:cNvSpPr>
          <p:nvPr>
            <p:ph idx="1"/>
          </p:nvPr>
        </p:nvSpPr>
        <p:spPr>
          <a:xfrm>
            <a:off x="254643" y="1902372"/>
            <a:ext cx="8320397" cy="4274591"/>
          </a:xfrm>
        </p:spPr>
        <p:txBody>
          <a:bodyPr>
            <a:normAutofit fontScale="85000" lnSpcReduction="20000"/>
          </a:bodyPr>
          <a:lstStyle/>
          <a:p>
            <a:r>
              <a:rPr lang="en-GB" dirty="0"/>
              <a:t>Exercise and education programme designed for people with                                                                                                                                                             lung disease who experience symptoms of breathlessness.</a:t>
            </a:r>
          </a:p>
          <a:p>
            <a:endParaRPr lang="en-GB" dirty="0"/>
          </a:p>
          <a:p>
            <a:r>
              <a:rPr lang="en-GB" dirty="0"/>
              <a:t>Two gentle exercise sessions per week </a:t>
            </a:r>
          </a:p>
          <a:p>
            <a:endParaRPr lang="en-GB" dirty="0"/>
          </a:p>
          <a:p>
            <a:r>
              <a:rPr lang="en-GB" dirty="0"/>
              <a:t>Lasting around 90 minutes</a:t>
            </a:r>
          </a:p>
          <a:p>
            <a:endParaRPr lang="en-GB" dirty="0"/>
          </a:p>
          <a:p>
            <a:r>
              <a:rPr lang="en-GB" dirty="0"/>
              <a:t>Involves walking and light resistant (dumbbells) or body weight movement exercises</a:t>
            </a:r>
          </a:p>
          <a:p>
            <a:pPr marL="0" indent="0">
              <a:buNone/>
            </a:pPr>
            <a:endParaRPr lang="en-GB" dirty="0"/>
          </a:p>
          <a:p>
            <a:r>
              <a:rPr lang="en-GB" dirty="0"/>
              <a:t>In a group up to 12 - 16 people who have similar respiratory conditions </a:t>
            </a:r>
          </a:p>
          <a:p>
            <a:endParaRPr lang="en-GB" dirty="0"/>
          </a:p>
        </p:txBody>
      </p:sp>
      <p:sp>
        <p:nvSpPr>
          <p:cNvPr id="3" name="Title 2">
            <a:extLst>
              <a:ext uri="{FF2B5EF4-FFF2-40B4-BE49-F238E27FC236}">
                <a16:creationId xmlns:a16="http://schemas.microsoft.com/office/drawing/2014/main" id="{A2B202B1-0BD3-BA70-697C-45E67DEECEA4}"/>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What is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Pulmonary Rehabilitation?</a:t>
            </a:r>
          </a:p>
        </p:txBody>
      </p:sp>
      <p:pic>
        <p:nvPicPr>
          <p:cNvPr id="4" name="Picture 3">
            <a:extLst>
              <a:ext uri="{FF2B5EF4-FFF2-40B4-BE49-F238E27FC236}">
                <a16:creationId xmlns:a16="http://schemas.microsoft.com/office/drawing/2014/main" id="{D13775D3-FC43-ADE4-512D-F87AECA5DB59}"/>
              </a:ext>
            </a:extLst>
          </p:cNvPr>
          <p:cNvPicPr>
            <a:picLocks noChangeAspect="1"/>
          </p:cNvPicPr>
          <p:nvPr/>
        </p:nvPicPr>
        <p:blipFill>
          <a:blip r:embed="rId2"/>
          <a:stretch>
            <a:fillRect/>
          </a:stretch>
        </p:blipFill>
        <p:spPr>
          <a:xfrm>
            <a:off x="8329612" y="1690689"/>
            <a:ext cx="3378912" cy="4100512"/>
          </a:xfrm>
          <a:prstGeom prst="rect">
            <a:avLst/>
          </a:prstGeom>
        </p:spPr>
      </p:pic>
    </p:spTree>
    <p:extLst>
      <p:ext uri="{BB962C8B-B14F-4D97-AF65-F5344CB8AC3E}">
        <p14:creationId xmlns:p14="http://schemas.microsoft.com/office/powerpoint/2010/main" val="61676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FE91D3-B944-3449-0AC2-8941FAE62CC9}"/>
              </a:ext>
            </a:extLst>
          </p:cNvPr>
          <p:cNvSpPr>
            <a:spLocks noGrp="1"/>
          </p:cNvSpPr>
          <p:nvPr>
            <p:ph idx="1"/>
          </p:nvPr>
        </p:nvSpPr>
        <p:spPr>
          <a:xfrm>
            <a:off x="254643" y="1690688"/>
            <a:ext cx="5746106" cy="4486275"/>
          </a:xfrm>
        </p:spPr>
        <p:txBody>
          <a:bodyPr>
            <a:normAutofit/>
          </a:bodyPr>
          <a:lstStyle/>
          <a:p>
            <a:r>
              <a:rPr lang="en-GB" sz="2200"/>
              <a:t>Evidence shows that accessing PR improves people’s ability to walk further</a:t>
            </a:r>
          </a:p>
          <a:p>
            <a:pPr marL="0" indent="0">
              <a:buNone/>
            </a:pPr>
            <a:endParaRPr lang="en-GB" sz="2200"/>
          </a:p>
          <a:p>
            <a:r>
              <a:rPr lang="en-GB" sz="2200"/>
              <a:t>feel less tired </a:t>
            </a:r>
          </a:p>
          <a:p>
            <a:pPr marL="0" indent="0">
              <a:buNone/>
            </a:pPr>
            <a:endParaRPr lang="en-GB" sz="2200"/>
          </a:p>
          <a:p>
            <a:r>
              <a:rPr lang="en-GB" sz="2200"/>
              <a:t>Feel less breathless when carrying out day-to-day activities </a:t>
            </a:r>
          </a:p>
          <a:p>
            <a:pPr marL="0" indent="0">
              <a:buNone/>
            </a:pPr>
            <a:endParaRPr lang="en-GB" sz="2200"/>
          </a:p>
          <a:p>
            <a:r>
              <a:rPr lang="en-GB" sz="2200"/>
              <a:t>90 per cent of patients who complete a PR programme have higher activity and exercise levels, and report an improved quality of life.</a:t>
            </a:r>
          </a:p>
          <a:p>
            <a:endParaRPr lang="en-GB" sz="2200"/>
          </a:p>
        </p:txBody>
      </p:sp>
      <p:sp>
        <p:nvSpPr>
          <p:cNvPr id="3" name="Title 2">
            <a:extLst>
              <a:ext uri="{FF2B5EF4-FFF2-40B4-BE49-F238E27FC236}">
                <a16:creationId xmlns:a16="http://schemas.microsoft.com/office/drawing/2014/main" id="{2E62C043-A2B9-4907-31A9-DFCFE5226808}"/>
              </a:ext>
            </a:extLst>
          </p:cNvPr>
          <p:cNvSpPr>
            <a:spLocks noGrp="1"/>
          </p:cNvSpPr>
          <p:nvPr>
            <p:ph type="title"/>
          </p:nvPr>
        </p:nvSpPr>
        <p:spPr>
          <a:xfrm>
            <a:off x="254644" y="365125"/>
            <a:ext cx="8669438" cy="1325563"/>
          </a:xfrm>
        </p:spPr>
        <p:txBody>
          <a:bodyPr anchor="ctr">
            <a:normAutofit/>
          </a:bodyPr>
          <a:lstStyle/>
          <a:p>
            <a:r>
              <a:rPr lang="en-GB" b="1"/>
              <a:t>What do you get out of it?</a:t>
            </a:r>
          </a:p>
        </p:txBody>
      </p:sp>
      <p:pic>
        <p:nvPicPr>
          <p:cNvPr id="4" name="Picture 3">
            <a:extLst>
              <a:ext uri="{FF2B5EF4-FFF2-40B4-BE49-F238E27FC236}">
                <a16:creationId xmlns:a16="http://schemas.microsoft.com/office/drawing/2014/main" id="{D2681CB0-E0C4-75FF-ADEA-B72A2AA0FE99}"/>
              </a:ext>
            </a:extLst>
          </p:cNvPr>
          <p:cNvPicPr>
            <a:picLocks noChangeAspect="1"/>
          </p:cNvPicPr>
          <p:nvPr/>
        </p:nvPicPr>
        <p:blipFill>
          <a:blip r:embed="rId2"/>
          <a:srcRect l="6132" r="8375" b="3"/>
          <a:stretch/>
        </p:blipFill>
        <p:spPr>
          <a:xfrm>
            <a:off x="6191253" y="1185862"/>
            <a:ext cx="5746106" cy="4486275"/>
          </a:xfrm>
          <a:prstGeom prst="rect">
            <a:avLst/>
          </a:prstGeom>
          <a:noFill/>
        </p:spPr>
      </p:pic>
      <p:pic>
        <p:nvPicPr>
          <p:cNvPr id="5" name="Picture 4">
            <a:extLst>
              <a:ext uri="{FF2B5EF4-FFF2-40B4-BE49-F238E27FC236}">
                <a16:creationId xmlns:a16="http://schemas.microsoft.com/office/drawing/2014/main" id="{DA7DA8DB-0DF0-C3E8-11FC-A463CD3F27B6}"/>
              </a:ext>
            </a:extLst>
          </p:cNvPr>
          <p:cNvPicPr>
            <a:picLocks noChangeAspect="1"/>
          </p:cNvPicPr>
          <p:nvPr/>
        </p:nvPicPr>
        <p:blipFill>
          <a:blip r:embed="rId3"/>
          <a:stretch>
            <a:fillRect/>
          </a:stretch>
        </p:blipFill>
        <p:spPr>
          <a:xfrm>
            <a:off x="6691676" y="5758267"/>
            <a:ext cx="5245681" cy="567163"/>
          </a:xfrm>
          <a:prstGeom prst="rect">
            <a:avLst/>
          </a:prstGeom>
        </p:spPr>
      </p:pic>
    </p:spTree>
    <p:extLst>
      <p:ext uri="{BB962C8B-B14F-4D97-AF65-F5344CB8AC3E}">
        <p14:creationId xmlns:p14="http://schemas.microsoft.com/office/powerpoint/2010/main" val="390507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0F9472-08B7-65E4-21C0-7B64FC5BDDBD}"/>
              </a:ext>
            </a:extLst>
          </p:cNvPr>
          <p:cNvSpPr>
            <a:spLocks noGrp="1"/>
          </p:cNvSpPr>
          <p:nvPr>
            <p:ph idx="1"/>
          </p:nvPr>
        </p:nvSpPr>
        <p:spPr>
          <a:xfrm>
            <a:off x="254643" y="2428240"/>
            <a:ext cx="6552557" cy="3748723"/>
          </a:xfrm>
        </p:spPr>
        <p:txBody>
          <a:bodyPr/>
          <a:lstStyle/>
          <a:p>
            <a:r>
              <a:rPr lang="en-GB" dirty="0"/>
              <a:t>Your muscles will get weaker </a:t>
            </a:r>
          </a:p>
          <a:p>
            <a:pPr marL="0" indent="0">
              <a:buNone/>
            </a:pPr>
            <a:endParaRPr lang="en-GB" dirty="0"/>
          </a:p>
          <a:p>
            <a:r>
              <a:rPr lang="en-GB" dirty="0"/>
              <a:t>They become less efficient at using oxygen</a:t>
            </a:r>
          </a:p>
          <a:p>
            <a:pPr marL="0" indent="0">
              <a:buNone/>
            </a:pPr>
            <a:r>
              <a:rPr lang="en-GB" dirty="0"/>
              <a:t> </a:t>
            </a:r>
          </a:p>
          <a:p>
            <a:r>
              <a:rPr lang="en-GB" dirty="0"/>
              <a:t>You become more breathless </a:t>
            </a:r>
          </a:p>
          <a:p>
            <a:endParaRPr lang="en-GB" dirty="0"/>
          </a:p>
        </p:txBody>
      </p:sp>
      <p:sp>
        <p:nvSpPr>
          <p:cNvPr id="3" name="Title 2">
            <a:extLst>
              <a:ext uri="{FF2B5EF4-FFF2-40B4-BE49-F238E27FC236}">
                <a16:creationId xmlns:a16="http://schemas.microsoft.com/office/drawing/2014/main" id="{13888578-39A0-9BF5-4671-3F97266A854A}"/>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What happens if you don’t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do it?</a:t>
            </a:r>
          </a:p>
        </p:txBody>
      </p:sp>
      <p:pic>
        <p:nvPicPr>
          <p:cNvPr id="4" name="Picture 3">
            <a:extLst>
              <a:ext uri="{FF2B5EF4-FFF2-40B4-BE49-F238E27FC236}">
                <a16:creationId xmlns:a16="http://schemas.microsoft.com/office/drawing/2014/main" id="{BE9468A5-560B-BB1F-FB43-F3A2369BBD8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015"/>
                    </a14:imgEffect>
                    <a14:imgEffect>
                      <a14:saturation sat="188000"/>
                    </a14:imgEffect>
                  </a14:imgLayer>
                </a14:imgProps>
              </a:ext>
            </a:extLst>
          </a:blip>
          <a:stretch>
            <a:fillRect/>
          </a:stretch>
        </p:blipFill>
        <p:spPr>
          <a:xfrm>
            <a:off x="6807200" y="1632301"/>
            <a:ext cx="5130156" cy="4119499"/>
          </a:xfrm>
          <a:prstGeom prst="rect">
            <a:avLst/>
          </a:prstGeom>
        </p:spPr>
      </p:pic>
    </p:spTree>
    <p:extLst>
      <p:ext uri="{BB962C8B-B14F-4D97-AF65-F5344CB8AC3E}">
        <p14:creationId xmlns:p14="http://schemas.microsoft.com/office/powerpoint/2010/main" val="298006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5C5C01-78BE-EB24-D455-5EAE89345872}"/>
              </a:ext>
            </a:extLst>
          </p:cNvPr>
          <p:cNvSpPr>
            <a:spLocks noGrp="1"/>
          </p:cNvSpPr>
          <p:nvPr>
            <p:ph idx="1"/>
          </p:nvPr>
        </p:nvSpPr>
        <p:spPr>
          <a:xfrm>
            <a:off x="254643" y="1690688"/>
            <a:ext cx="7111357" cy="4486275"/>
          </a:xfrm>
        </p:spPr>
        <p:txBody>
          <a:bodyPr>
            <a:normAutofit fontScale="70000" lnSpcReduction="20000"/>
          </a:bodyPr>
          <a:lstStyle/>
          <a:p>
            <a:r>
              <a:rPr lang="en-GB" dirty="0"/>
              <a:t>A term proposed by Rosenburg (1989) from the Greek term (‘</a:t>
            </a:r>
            <a:r>
              <a:rPr lang="en-GB" dirty="0" err="1"/>
              <a:t>sarx</a:t>
            </a:r>
            <a:r>
              <a:rPr lang="en-GB" dirty="0"/>
              <a:t>’ or flesh + ‘</a:t>
            </a:r>
            <a:r>
              <a:rPr lang="en-GB" dirty="0" err="1"/>
              <a:t>penia</a:t>
            </a:r>
            <a:r>
              <a:rPr lang="en-GB" dirty="0"/>
              <a:t>’ or loss).</a:t>
            </a:r>
          </a:p>
          <a:p>
            <a:endParaRPr lang="en-GB" dirty="0"/>
          </a:p>
          <a:p>
            <a:r>
              <a:rPr lang="en-GB" dirty="0"/>
              <a:t>A syndrome characterised by progressive and generalised loss of skeletal muscle mass and strength which is strictly correlated with physical disability, poor quality of life and death</a:t>
            </a:r>
          </a:p>
          <a:p>
            <a:pPr marL="0" indent="0">
              <a:buNone/>
            </a:pPr>
            <a:endParaRPr lang="en-GB" dirty="0"/>
          </a:p>
          <a:p>
            <a:r>
              <a:rPr lang="en-GB" dirty="0"/>
              <a:t>The condition can best be understood as a skeletal muscle failure or insufficiency.</a:t>
            </a:r>
          </a:p>
          <a:p>
            <a:endParaRPr lang="en-GB" dirty="0"/>
          </a:p>
          <a:p>
            <a:r>
              <a:rPr lang="en-GB" dirty="0"/>
              <a:t>Two types:</a:t>
            </a:r>
          </a:p>
          <a:p>
            <a:pPr marL="0" indent="0">
              <a:buNone/>
            </a:pPr>
            <a:r>
              <a:rPr lang="en-GB" dirty="0"/>
              <a:t>  - </a:t>
            </a:r>
            <a:r>
              <a:rPr lang="en-GB" sz="2000" dirty="0"/>
              <a:t>Primary sarcopenia (age related) in the absence of any other cause</a:t>
            </a:r>
          </a:p>
          <a:p>
            <a:pPr marL="0" indent="0">
              <a:buNone/>
            </a:pPr>
            <a:r>
              <a:rPr lang="en-GB" sz="2000" dirty="0"/>
              <a:t>   - Secondary sarcopenia when causal factors other than the normal aging    process are evident </a:t>
            </a:r>
          </a:p>
          <a:p>
            <a:endParaRPr lang="en-GB" dirty="0"/>
          </a:p>
        </p:txBody>
      </p:sp>
      <p:sp>
        <p:nvSpPr>
          <p:cNvPr id="3" name="Title 2">
            <a:extLst>
              <a:ext uri="{FF2B5EF4-FFF2-40B4-BE49-F238E27FC236}">
                <a16:creationId xmlns:a16="http://schemas.microsoft.com/office/drawing/2014/main" id="{0764F816-5E3A-0FB9-0923-95CCAD9F989C}"/>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Sarcopenia </a:t>
            </a:r>
          </a:p>
        </p:txBody>
      </p:sp>
      <p:pic>
        <p:nvPicPr>
          <p:cNvPr id="4" name="Picture 3">
            <a:extLst>
              <a:ext uri="{FF2B5EF4-FFF2-40B4-BE49-F238E27FC236}">
                <a16:creationId xmlns:a16="http://schemas.microsoft.com/office/drawing/2014/main" id="{BAAB15F8-AFCB-B8BD-CA62-492107F0A7D8}"/>
              </a:ext>
            </a:extLst>
          </p:cNvPr>
          <p:cNvPicPr>
            <a:picLocks noChangeAspect="1"/>
          </p:cNvPicPr>
          <p:nvPr/>
        </p:nvPicPr>
        <p:blipFill>
          <a:blip r:embed="rId2"/>
          <a:stretch>
            <a:fillRect/>
          </a:stretch>
        </p:blipFill>
        <p:spPr>
          <a:xfrm>
            <a:off x="7620801" y="1471448"/>
            <a:ext cx="4374309" cy="3972911"/>
          </a:xfrm>
          <a:prstGeom prst="rect">
            <a:avLst/>
          </a:prstGeom>
        </p:spPr>
      </p:pic>
    </p:spTree>
    <p:extLst>
      <p:ext uri="{BB962C8B-B14F-4D97-AF65-F5344CB8AC3E}">
        <p14:creationId xmlns:p14="http://schemas.microsoft.com/office/powerpoint/2010/main" val="216134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8D363F-40A9-3C56-0990-4008A00CECD1}"/>
              </a:ext>
            </a:extLst>
          </p:cNvPr>
          <p:cNvSpPr>
            <a:spLocks noGrp="1"/>
          </p:cNvSpPr>
          <p:nvPr>
            <p:ph idx="1"/>
          </p:nvPr>
        </p:nvSpPr>
        <p:spPr/>
        <p:txBody>
          <a:bodyPr/>
          <a:lstStyle/>
          <a:p>
            <a:r>
              <a:rPr lang="en-GB"/>
              <a:t>In a study by the European Respiratory Society (2019) it was found that ~22% of those with COPD had Sarcopenia. </a:t>
            </a:r>
            <a:endParaRPr lang="en-GB" dirty="0"/>
          </a:p>
          <a:p>
            <a:endParaRPr lang="en-GB" dirty="0"/>
          </a:p>
          <a:p>
            <a:r>
              <a:rPr lang="en-GB" dirty="0"/>
              <a:t>Worldwide it is estimated that by 2050 the number of people with sarcopenia will reach 500 million, causing concern worldwide due to impact on healthcare cost and burden (Liu et al, 2024).</a:t>
            </a:r>
          </a:p>
          <a:p>
            <a:endParaRPr lang="en-GB" dirty="0"/>
          </a:p>
          <a:p>
            <a:r>
              <a:rPr lang="en-GB" dirty="0"/>
              <a:t>In the UK at present approx. 2.7 million people have had a diagnosis of sarcopenia already. </a:t>
            </a:r>
          </a:p>
          <a:p>
            <a:endParaRPr lang="en-GB" dirty="0"/>
          </a:p>
        </p:txBody>
      </p:sp>
      <p:sp>
        <p:nvSpPr>
          <p:cNvPr id="3" name="Title 2">
            <a:extLst>
              <a:ext uri="{FF2B5EF4-FFF2-40B4-BE49-F238E27FC236}">
                <a16:creationId xmlns:a16="http://schemas.microsoft.com/office/drawing/2014/main" id="{FE794CF0-98B4-3467-B720-53EB072A2F33}"/>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Sarcopenia </a:t>
            </a:r>
          </a:p>
        </p:txBody>
      </p:sp>
    </p:spTree>
    <p:extLst>
      <p:ext uri="{BB962C8B-B14F-4D97-AF65-F5344CB8AC3E}">
        <p14:creationId xmlns:p14="http://schemas.microsoft.com/office/powerpoint/2010/main" val="104471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0E6BE-E2C6-8EED-DF7E-010E756A7B3B}"/>
              </a:ext>
            </a:extLst>
          </p:cNvPr>
          <p:cNvSpPr>
            <a:spLocks noGrp="1"/>
          </p:cNvSpPr>
          <p:nvPr>
            <p:ph idx="1"/>
          </p:nvPr>
        </p:nvSpPr>
        <p:spPr>
          <a:xfrm>
            <a:off x="254643" y="1690688"/>
            <a:ext cx="6251259" cy="4486275"/>
          </a:xfrm>
        </p:spPr>
        <p:txBody>
          <a:bodyPr>
            <a:normAutofit fontScale="77500" lnSpcReduction="20000"/>
          </a:bodyPr>
          <a:lstStyle/>
          <a:p>
            <a:r>
              <a:rPr lang="en-GB" dirty="0"/>
              <a:t>Reduce Hospital admissions</a:t>
            </a:r>
          </a:p>
          <a:p>
            <a:endParaRPr lang="en-GB" dirty="0"/>
          </a:p>
          <a:p>
            <a:r>
              <a:rPr lang="en-GB" dirty="0"/>
              <a:t>Reduce visits from the Respiratory Team                                                                                                                                                          (Oxygen Nurses, Social Prescribers, Physios)</a:t>
            </a:r>
          </a:p>
          <a:p>
            <a:endParaRPr lang="en-GB" dirty="0"/>
          </a:p>
          <a:p>
            <a:r>
              <a:rPr lang="en-GB" dirty="0"/>
              <a:t>Improve Exercise </a:t>
            </a:r>
          </a:p>
          <a:p>
            <a:endParaRPr lang="en-GB" dirty="0"/>
          </a:p>
          <a:p>
            <a:r>
              <a:rPr lang="en-GB" dirty="0"/>
              <a:t>Reduce Shortness of Breath/Breathing difficulties </a:t>
            </a:r>
          </a:p>
          <a:p>
            <a:endParaRPr lang="en-GB" dirty="0"/>
          </a:p>
          <a:p>
            <a:r>
              <a:rPr lang="en-GB" dirty="0"/>
              <a:t>Improve strength &amp; endurance </a:t>
            </a:r>
          </a:p>
          <a:p>
            <a:endParaRPr lang="en-GB" dirty="0"/>
          </a:p>
          <a:p>
            <a:r>
              <a:rPr lang="en-GB" dirty="0"/>
              <a:t>Reduces the risk of Sarcopenia &amp; Frailty</a:t>
            </a:r>
          </a:p>
          <a:p>
            <a:endParaRPr lang="en-GB" dirty="0"/>
          </a:p>
        </p:txBody>
      </p:sp>
      <p:sp>
        <p:nvSpPr>
          <p:cNvPr id="3" name="Title 2">
            <a:extLst>
              <a:ext uri="{FF2B5EF4-FFF2-40B4-BE49-F238E27FC236}">
                <a16:creationId xmlns:a16="http://schemas.microsoft.com/office/drawing/2014/main" id="{C483E298-FF26-ACBB-1FC2-01F749826F3C}"/>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Proven benefits of PR</a:t>
            </a:r>
          </a:p>
        </p:txBody>
      </p:sp>
      <p:pic>
        <p:nvPicPr>
          <p:cNvPr id="4" name="Picture 3">
            <a:extLst>
              <a:ext uri="{FF2B5EF4-FFF2-40B4-BE49-F238E27FC236}">
                <a16:creationId xmlns:a16="http://schemas.microsoft.com/office/drawing/2014/main" id="{F78706DE-16D9-1C48-BD0C-9384335F19AC}"/>
              </a:ext>
            </a:extLst>
          </p:cNvPr>
          <p:cNvPicPr>
            <a:picLocks noChangeAspect="1"/>
          </p:cNvPicPr>
          <p:nvPr/>
        </p:nvPicPr>
        <p:blipFill>
          <a:blip r:embed="rId2"/>
          <a:stretch>
            <a:fillRect/>
          </a:stretch>
        </p:blipFill>
        <p:spPr>
          <a:xfrm>
            <a:off x="6505903" y="1690687"/>
            <a:ext cx="5518363" cy="4486275"/>
          </a:xfrm>
          <a:prstGeom prst="rect">
            <a:avLst/>
          </a:prstGeom>
        </p:spPr>
      </p:pic>
    </p:spTree>
    <p:extLst>
      <p:ext uri="{BB962C8B-B14F-4D97-AF65-F5344CB8AC3E}">
        <p14:creationId xmlns:p14="http://schemas.microsoft.com/office/powerpoint/2010/main" val="157589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EC89D-8A01-3969-3C67-0B7E1AEFA12C}"/>
              </a:ext>
            </a:extLst>
          </p:cNvPr>
          <p:cNvSpPr>
            <a:spLocks noGrp="1"/>
          </p:cNvSpPr>
          <p:nvPr>
            <p:ph idx="1"/>
          </p:nvPr>
        </p:nvSpPr>
        <p:spPr>
          <a:xfrm>
            <a:off x="254643" y="1690688"/>
            <a:ext cx="6897997" cy="4486275"/>
          </a:xfrm>
        </p:spPr>
        <p:txBody>
          <a:bodyPr>
            <a:normAutofit fontScale="92500" lnSpcReduction="20000"/>
          </a:bodyPr>
          <a:lstStyle/>
          <a:p>
            <a:r>
              <a:rPr lang="en-GB" dirty="0"/>
              <a:t>Improve your health </a:t>
            </a:r>
          </a:p>
          <a:p>
            <a:pPr marL="0" indent="0">
              <a:buNone/>
            </a:pPr>
            <a:endParaRPr lang="en-GB" dirty="0"/>
          </a:p>
          <a:p>
            <a:r>
              <a:rPr lang="en-GB" dirty="0"/>
              <a:t>Improve daily activities </a:t>
            </a:r>
          </a:p>
          <a:p>
            <a:pPr marL="0" indent="0">
              <a:buNone/>
            </a:pPr>
            <a:endParaRPr lang="en-GB" dirty="0"/>
          </a:p>
          <a:p>
            <a:r>
              <a:rPr lang="en-GB" dirty="0"/>
              <a:t>Improve your mood</a:t>
            </a:r>
          </a:p>
          <a:p>
            <a:pPr marL="0" indent="0">
              <a:buNone/>
            </a:pPr>
            <a:endParaRPr lang="en-GB" dirty="0"/>
          </a:p>
          <a:p>
            <a:r>
              <a:rPr lang="en-GB" dirty="0"/>
              <a:t>Give you a better understanding of Lung Disease </a:t>
            </a:r>
          </a:p>
          <a:p>
            <a:pPr marL="0" indent="0">
              <a:buNone/>
            </a:pPr>
            <a:endParaRPr lang="en-GB" dirty="0"/>
          </a:p>
          <a:p>
            <a:r>
              <a:rPr lang="en-GB" dirty="0"/>
              <a:t>improve self care </a:t>
            </a:r>
          </a:p>
          <a:p>
            <a:pPr marL="0" indent="0">
              <a:buNone/>
            </a:pPr>
            <a:endParaRPr lang="en-GB" dirty="0"/>
          </a:p>
          <a:p>
            <a:r>
              <a:rPr lang="en-GB" dirty="0"/>
              <a:t>Improve your quality of life</a:t>
            </a:r>
          </a:p>
          <a:p>
            <a:endParaRPr lang="en-GB" dirty="0"/>
          </a:p>
        </p:txBody>
      </p:sp>
      <p:sp>
        <p:nvSpPr>
          <p:cNvPr id="3" name="Title 2">
            <a:extLst>
              <a:ext uri="{FF2B5EF4-FFF2-40B4-BE49-F238E27FC236}">
                <a16:creationId xmlns:a16="http://schemas.microsoft.com/office/drawing/2014/main" id="{FA6B6134-A3C2-8551-7D2B-5E39440CE561}"/>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So!! Pulmonary Rehab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Will help to:</a:t>
            </a:r>
          </a:p>
        </p:txBody>
      </p:sp>
      <p:pic>
        <p:nvPicPr>
          <p:cNvPr id="4" name="Picture 3">
            <a:extLst>
              <a:ext uri="{FF2B5EF4-FFF2-40B4-BE49-F238E27FC236}">
                <a16:creationId xmlns:a16="http://schemas.microsoft.com/office/drawing/2014/main" id="{CCAA1400-445D-1A78-70D6-C73F6EC3ACD5}"/>
              </a:ext>
            </a:extLst>
          </p:cNvPr>
          <p:cNvPicPr>
            <a:picLocks noChangeAspect="1"/>
          </p:cNvPicPr>
          <p:nvPr/>
        </p:nvPicPr>
        <p:blipFill>
          <a:blip r:embed="rId2"/>
          <a:stretch>
            <a:fillRect/>
          </a:stretch>
        </p:blipFill>
        <p:spPr>
          <a:xfrm>
            <a:off x="7152640" y="1690688"/>
            <a:ext cx="4744981" cy="4227227"/>
          </a:xfrm>
          <a:prstGeom prst="rect">
            <a:avLst/>
          </a:prstGeom>
        </p:spPr>
      </p:pic>
    </p:spTree>
    <p:extLst>
      <p:ext uri="{BB962C8B-B14F-4D97-AF65-F5344CB8AC3E}">
        <p14:creationId xmlns:p14="http://schemas.microsoft.com/office/powerpoint/2010/main" val="2448526126"/>
      </p:ext>
    </p:extLst>
  </p:cSld>
  <p:clrMapOvr>
    <a:masterClrMapping/>
  </p:clrMapOvr>
</p:sld>
</file>

<file path=ppt/theme/theme1.xml><?xml version="1.0" encoding="utf-8"?>
<a:theme xmlns:a="http://schemas.openxmlformats.org/drawingml/2006/main" name="MPUFT Powerpoint Template 2023-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2A784D92-79AA-EE49-90F1-74D9638B12DF}" vid="{1F6951E6-D13F-8D41-8E4A-4DE78060F63D}"/>
    </a:ext>
  </a:extLst>
</a:theme>
</file>

<file path=ppt/theme/theme2.xml><?xml version="1.0" encoding="utf-8"?>
<a:theme xmlns:a="http://schemas.openxmlformats.org/drawingml/2006/main" name="Blank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2A784D92-79AA-EE49-90F1-74D9638B12DF}" vid="{8EFBC557-7E3A-9B4D-899E-3220F9BAD1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ab4a2fa-68b9-4485-aff2-3331abf50e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BBE6415611D4DB075B523C9CEA97B" ma:contentTypeVersion="17" ma:contentTypeDescription="Create a new document." ma:contentTypeScope="" ma:versionID="afa71cebf021c95ade730f27200f1099">
  <xsd:schema xmlns:xsd="http://www.w3.org/2001/XMLSchema" xmlns:xs="http://www.w3.org/2001/XMLSchema" xmlns:p="http://schemas.microsoft.com/office/2006/metadata/properties" xmlns:ns3="6ab4a2fa-68b9-4485-aff2-3331abf50ea9" xmlns:ns4="3960ddbc-2c08-489f-be97-985ac3e83d0c" targetNamespace="http://schemas.microsoft.com/office/2006/metadata/properties" ma:root="true" ma:fieldsID="d7734b6586b2663e00a2c48ec49210ac" ns3:_="" ns4:_="">
    <xsd:import namespace="6ab4a2fa-68b9-4485-aff2-3331abf50ea9"/>
    <xsd:import namespace="3960ddbc-2c08-489f-be97-985ac3e83d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AutoTags"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OCR"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4a2fa-68b9-4485-aff2-3331abf50e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60ddbc-2c08-489f-be97-985ac3e83d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D6A14-36F4-4812-8A41-3F16862ED604}">
  <ds:schemaRefs>
    <ds:schemaRef ds:uri="http://schemas.microsoft.com/sharepoint/v3/contenttype/forms"/>
  </ds:schemaRefs>
</ds:datastoreItem>
</file>

<file path=customXml/itemProps2.xml><?xml version="1.0" encoding="utf-8"?>
<ds:datastoreItem xmlns:ds="http://schemas.openxmlformats.org/officeDocument/2006/customXml" ds:itemID="{299CA367-913C-41A1-B385-FC8C0F117749}">
  <ds:schemaRefs>
    <ds:schemaRef ds:uri="3960ddbc-2c08-489f-be97-985ac3e83d0c"/>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6ab4a2fa-68b9-4485-aff2-3331abf50ea9"/>
    <ds:schemaRef ds:uri="http://purl.org/dc/dcmitype/"/>
  </ds:schemaRefs>
</ds:datastoreItem>
</file>

<file path=customXml/itemProps3.xml><?xml version="1.0" encoding="utf-8"?>
<ds:datastoreItem xmlns:ds="http://schemas.openxmlformats.org/officeDocument/2006/customXml" ds:itemID="{0F51C397-D620-4E20-B5B4-EF3EF7305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b4a2fa-68b9-4485-aff2-3331abf50ea9"/>
    <ds:schemaRef ds:uri="3960ddbc-2c08-489f-be97-985ac3e83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MPFT Powerpoint Template 2023-04</Template>
  <TotalTime>351</TotalTime>
  <Words>518</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MPUFT Powerpoint Template 2023-04</vt:lpstr>
      <vt:lpstr>Blank Page</vt:lpstr>
      <vt:lpstr>Pulmonary Rehabilitation For  Breathe Easy North Staffordshire</vt:lpstr>
      <vt:lpstr>Who Are We?</vt:lpstr>
      <vt:lpstr>What is  Pulmonary Rehabilitation?</vt:lpstr>
      <vt:lpstr>What do you get out of it?</vt:lpstr>
      <vt:lpstr>What happens if you don’t  do it?</vt:lpstr>
      <vt:lpstr>Sarcopenia </vt:lpstr>
      <vt:lpstr>Sarcopenia </vt:lpstr>
      <vt:lpstr>Proven benefits of PR</vt:lpstr>
      <vt:lpstr>So!! Pulmonary Rehab  Will help to:</vt:lpstr>
      <vt:lpstr>Where are we in: Stoke-on-trent &amp; North Staffordshire?</vt:lpstr>
      <vt:lpstr>Where are we in:  South Staffordshire?</vt:lpstr>
    </vt:vector>
  </TitlesOfParts>
  <Manager/>
  <Company>S&amp;SHIS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Kevin Greaves (RRE) MPFT</dc:creator>
  <cp:keywords/>
  <dc:description/>
  <cp:lastModifiedBy>Kevin Greaves (RRE) MPFT</cp:lastModifiedBy>
  <cp:revision>5</cp:revision>
  <dcterms:created xsi:type="dcterms:W3CDTF">2024-07-11T11:43:41Z</dcterms:created>
  <dcterms:modified xsi:type="dcterms:W3CDTF">2025-04-04T13:34:08Z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0x01010087CBBE6415611D4DB075B523C9CEA97B</vt:lpwstr>
  </property>
  <property fmtid="{D5CDD505-2E9C-101B-9397-08002B2CF9AE}" pid="3" name="_dlc_DocIdItemGuid">
    <vt:lpwstr>431d1b4c-f514-4496-a0c7-5f644cfad47d</vt:lpwstr>
  </property>
</Properties>
</file>